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8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9" r:id="rId16"/>
    <p:sldId id="280" r:id="rId17"/>
    <p:sldId id="282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29EE20-9DAC-4EE3-939F-30C5B4DB2EC3}">
  <a:tblStyle styleId="{2329EE20-9DAC-4EE3-939F-30C5B4DB2EC3}" styleName="Table_0">
    <a:wholeTbl>
      <a:tcTxStyle b="off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213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4" name="Google Shape;114;p1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1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16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16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6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30" name="Google Shape;130;p1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16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Google Shape;132;p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ctrTitle"/>
          </p:nvPr>
        </p:nvSpPr>
        <p:spPr>
          <a:xfrm>
            <a:off x="1282046" y="1411356"/>
            <a:ext cx="8825658" cy="27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</a:pP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Introduction </a:t>
            </a:r>
            <a:br>
              <a:rPr lang="en-US" sz="4400" dirty="0"/>
            </a:br>
            <a:r>
              <a:rPr lang="en-US" sz="4400" dirty="0"/>
              <a:t>to </a:t>
            </a:r>
            <a:br>
              <a:rPr lang="en-US" sz="4400" dirty="0"/>
            </a:br>
            <a:r>
              <a:rPr lang="en-US" sz="4400" dirty="0"/>
              <a:t>Machine Learning</a:t>
            </a:r>
            <a:br>
              <a:rPr lang="en-US" sz="4400" dirty="0"/>
            </a:br>
            <a:r>
              <a:rPr lang="en-US" sz="4400" dirty="0"/>
              <a:t>(</a:t>
            </a:r>
            <a:r>
              <a:rPr lang="en-US" sz="2800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Hands-on for Classification and Clustering </a:t>
            </a:r>
            <a:r>
              <a:rPr lang="en-US" sz="4400" dirty="0"/>
              <a:t>) </a:t>
            </a:r>
            <a:endParaRPr dirty="0"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1"/>
          </p:nvPr>
        </p:nvSpPr>
        <p:spPr>
          <a:xfrm>
            <a:off x="1282046" y="4754597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Naresh and Upendra Reddy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Distance Function</a:t>
            </a:r>
            <a:endParaRPr/>
          </a:p>
        </p:txBody>
      </p:sp>
      <p:sp>
        <p:nvSpPr>
          <p:cNvPr id="235" name="Google Shape;235;p27"/>
          <p:cNvSpPr/>
          <p:nvPr/>
        </p:nvSpPr>
        <p:spPr>
          <a:xfrm rot="-5400000">
            <a:off x="5270819" y="-63600"/>
            <a:ext cx="6858001" cy="6985200"/>
          </a:xfrm>
          <a:custGeom>
            <a:avLst/>
            <a:gdLst/>
            <a:ahLst/>
            <a:cxnLst/>
            <a:rect l="l" t="t" r="r" b="b"/>
            <a:pathLst>
              <a:path w="6858001" h="6985200" extrusionOk="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36" name="Google Shape;236;p27"/>
          <p:cNvSpPr/>
          <p:nvPr/>
        </p:nvSpPr>
        <p:spPr>
          <a:xfrm>
            <a:off x="4994020" y="-1"/>
            <a:ext cx="559472" cy="3709642"/>
          </a:xfrm>
          <a:custGeom>
            <a:avLst/>
            <a:gdLst/>
            <a:ahLst/>
            <a:cxnLst/>
            <a:rect l="l" t="t" r="r" b="b"/>
            <a:pathLst>
              <a:path w="559472" h="3709642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7" name="Google Shape;237;p27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07688" y="647699"/>
            <a:ext cx="3422914" cy="324220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body" idx="1"/>
          </p:nvPr>
        </p:nvSpPr>
        <p:spPr>
          <a:xfrm>
            <a:off x="646113" y="2052918"/>
            <a:ext cx="4165146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240" name="Google Shape;240;p27" descr="A close up of a 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4410" y="4420716"/>
            <a:ext cx="5449471" cy="1492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Evaluation Metric</a:t>
            </a:r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48" t="-87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 </a:t>
            </a:r>
            <a:endParaRPr dirty="0"/>
          </a:p>
        </p:txBody>
      </p:sp>
      <p:graphicFrame>
        <p:nvGraphicFramePr>
          <p:cNvPr id="247" name="Google Shape;247;p28"/>
          <p:cNvGraphicFramePr/>
          <p:nvPr/>
        </p:nvGraphicFramePr>
        <p:xfrm>
          <a:off x="3682584" y="2872740"/>
          <a:ext cx="4826850" cy="1112550"/>
        </p:xfrm>
        <a:graphic>
          <a:graphicData uri="http://schemas.openxmlformats.org/drawingml/2006/table">
            <a:tbl>
              <a:tblPr firstRow="1" bandRow="1">
                <a:noFill/>
                <a:tableStyleId>{2329EE20-9DAC-4EE3-939F-30C5B4DB2EC3}</a:tableStyleId>
              </a:tblPr>
              <a:tblGrid>
                <a:gridCol w="160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8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C12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C13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C21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C22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C23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C31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C32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C33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8" name="Google Shape;248;p28"/>
          <p:cNvSpPr txBox="1"/>
          <p:nvPr/>
        </p:nvSpPr>
        <p:spPr>
          <a:xfrm rot="-5400000">
            <a:off x="2425427" y="3077458"/>
            <a:ext cx="16339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True label</a:t>
            </a:r>
            <a:endParaRPr/>
          </a:p>
        </p:txBody>
      </p:sp>
      <p:sp>
        <p:nvSpPr>
          <p:cNvPr id="249" name="Google Shape;249;p28"/>
          <p:cNvSpPr txBox="1"/>
          <p:nvPr/>
        </p:nvSpPr>
        <p:spPr>
          <a:xfrm>
            <a:off x="5209081" y="4184930"/>
            <a:ext cx="20161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Predicted label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Memory &amp; Runtime</a:t>
            </a:r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body" idx="1"/>
          </p:nvPr>
        </p:nvSpPr>
        <p:spPr>
          <a:xfrm>
            <a:off x="1104293" y="1783095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Storing the complete training data.  So, the memory needs grow linearly with the number of data points you provide for training.</a:t>
            </a: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All calculations happen during model inference. Hence, the scoring runtime scales linearly with the number of </a:t>
            </a:r>
            <a:r>
              <a:rPr lang="en-US" b="1" dirty="0"/>
              <a:t>data columns</a:t>
            </a:r>
            <a:r>
              <a:rPr lang="en-US" dirty="0"/>
              <a:t>  and the number of </a:t>
            </a:r>
            <a:r>
              <a:rPr lang="en-US" b="1" dirty="0"/>
              <a:t>training points</a:t>
            </a:r>
            <a:r>
              <a:rPr lang="en-US" dirty="0"/>
              <a:t>.</a:t>
            </a: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Very suitable for off-line tasks.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i="1"/>
              <a:t>k</a:t>
            </a:r>
            <a:r>
              <a:rPr lang="en-US"/>
              <a:t>-NN </a:t>
            </a:r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546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Advantages: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i="1" dirty="0"/>
              <a:t>k</a:t>
            </a:r>
            <a:r>
              <a:rPr lang="en-US" dirty="0"/>
              <a:t>-NN is a simple but effective classification procedure 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dirty="0"/>
              <a:t>Applies to multi-class classification 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dirty="0"/>
              <a:t> Decision surfaces are non-linear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dirty="0"/>
              <a:t>Quality of predictions automatically improves with more training data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dirty="0"/>
              <a:t> Only a single parameter, K. easily tuned by cross-validation</a:t>
            </a: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US" dirty="0"/>
              <a:t>Disadvantages: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dirty="0"/>
              <a:t>May not scale well with the increase in data dimension (curse of dimensionality!)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dirty="0"/>
              <a:t>Memory (we need to keep all the training examples)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Hands-on</a:t>
            </a:r>
            <a:endParaRPr/>
          </a:p>
        </p:txBody>
      </p:sp>
      <p:sp>
        <p:nvSpPr>
          <p:cNvPr id="267" name="Google Shape;267;p3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Iris dataset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Digit  classification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/>
              <a:t>Iris Dataset</a:t>
            </a:r>
            <a:endParaRPr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8161A8-CC4C-4A7E-830A-0866EE478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170" y="1555871"/>
            <a:ext cx="5249914" cy="3497036"/>
          </a:xfrm>
          <a:prstGeom prst="rect">
            <a:avLst/>
          </a:prstGeom>
        </p:spPr>
      </p:pic>
      <p:sp>
        <p:nvSpPr>
          <p:cNvPr id="6" name="Google Shape;261;p30">
            <a:extLst>
              <a:ext uri="{FF2B5EF4-FFF2-40B4-BE49-F238E27FC236}">
                <a16:creationId xmlns:a16="http://schemas.microsoft.com/office/drawing/2014/main" id="{8291FF04-1049-43E9-AAB2-D6DA28C44D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556842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150 examples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4 features</a:t>
            </a:r>
          </a:p>
          <a:p>
            <a:pPr marL="800100" lvl="1" indent="-342900">
              <a:spcBef>
                <a:spcPts val="0"/>
              </a:spcBef>
              <a:buSzPts val="1600"/>
            </a:pPr>
            <a:r>
              <a:rPr lang="en-US" dirty="0"/>
              <a:t>Sepal width</a:t>
            </a:r>
          </a:p>
          <a:p>
            <a:pPr marL="800100" lvl="1" indent="-342900">
              <a:spcBef>
                <a:spcPts val="0"/>
              </a:spcBef>
              <a:buSzPts val="1600"/>
            </a:pPr>
            <a:r>
              <a:rPr lang="en-US" dirty="0"/>
              <a:t>Sepal length</a:t>
            </a:r>
          </a:p>
          <a:p>
            <a:pPr marL="800100" lvl="1" indent="-342900">
              <a:spcBef>
                <a:spcPts val="0"/>
              </a:spcBef>
              <a:buSzPts val="1600"/>
            </a:pPr>
            <a:r>
              <a:rPr lang="en-US" dirty="0"/>
              <a:t>Petal width</a:t>
            </a:r>
          </a:p>
          <a:p>
            <a:pPr marL="800100" lvl="1" indent="-342900">
              <a:spcBef>
                <a:spcPts val="0"/>
              </a:spcBef>
              <a:buSzPts val="1600"/>
            </a:pPr>
            <a:r>
              <a:rPr lang="en-US" dirty="0"/>
              <a:t>Petal length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9733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9364-9B10-43D7-9D82-0AA5F819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Digits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88EF3-C694-43C4-A964-EF7D4CE87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Total: 1796</a:t>
            </a:r>
          </a:p>
          <a:p>
            <a:r>
              <a:rPr lang="en-US" dirty="0"/>
              <a:t>10 classes</a:t>
            </a:r>
          </a:p>
          <a:p>
            <a:r>
              <a:rPr lang="en-US" dirty="0"/>
              <a:t>Each image 8*8 size</a:t>
            </a: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BBB17198-0BF7-4DEF-8C20-13A5D15B3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774" y="1937298"/>
            <a:ext cx="7545519" cy="458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32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B7A73-0710-4F82-B200-032AE0450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643C2-3355-4310-A6A8-1609A3B87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photo, different, many, various&#10;&#10;Description automatically generated">
            <a:extLst>
              <a:ext uri="{FF2B5EF4-FFF2-40B4-BE49-F238E27FC236}">
                <a16:creationId xmlns:a16="http://schemas.microsoft.com/office/drawing/2014/main" id="{8892934A-907D-4DBB-9D49-26A3CB8C2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05" y="2006254"/>
            <a:ext cx="100012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76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9338160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/>
              <a:t>Unsupervised Learning</a:t>
            </a:r>
            <a:endParaRPr/>
          </a:p>
        </p:txBody>
      </p:sp>
      <p:sp>
        <p:nvSpPr>
          <p:cNvPr id="273" name="Google Shape;273;p3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body" idx="1"/>
          </p:nvPr>
        </p:nvSpPr>
        <p:spPr>
          <a:xfrm>
            <a:off x="989352" y="1853248"/>
            <a:ext cx="9060502" cy="439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Requires data, but no labels 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Detect patterns 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Group emails or search results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Customer shopping patterns 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Regions of images 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Useful when don’t know what you’re looking for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Basic idea: group together similar instances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Types of Machine Learning</a:t>
            </a: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9339290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194309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457200" lvl="1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457200" lvl="1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457200" lvl="1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886200" lvl="8" indent="-157479" algn="l" rtl="0">
              <a:spcBef>
                <a:spcPts val="1000"/>
              </a:spcBef>
              <a:spcAft>
                <a:spcPts val="0"/>
              </a:spcAft>
              <a:buSzPts val="1120"/>
              <a:buNone/>
            </a:pPr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2455634" y="2122072"/>
            <a:ext cx="6688366" cy="0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sp>
        <p:nvSpPr>
          <p:cNvPr id="160" name="Google Shape;160;p20"/>
          <p:cNvSpPr txBox="1"/>
          <p:nvPr/>
        </p:nvSpPr>
        <p:spPr>
          <a:xfrm>
            <a:off x="1023970" y="2746880"/>
            <a:ext cx="494083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Supervised Learning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+  labels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E.g. Classification, Regression</a:t>
            </a:r>
            <a:endParaRPr/>
          </a:p>
        </p:txBody>
      </p:sp>
      <p:sp>
        <p:nvSpPr>
          <p:cNvPr id="161" name="Google Shape;161;p20"/>
          <p:cNvSpPr txBox="1"/>
          <p:nvPr/>
        </p:nvSpPr>
        <p:spPr>
          <a:xfrm>
            <a:off x="6928877" y="2671339"/>
            <a:ext cx="494083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Un-Supervised Learning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E.g. Clustering , Dimensionality Reduction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62" name="Google Shape;162;p20"/>
          <p:cNvCxnSpPr/>
          <p:nvPr/>
        </p:nvCxnSpPr>
        <p:spPr>
          <a:xfrm>
            <a:off x="2455634" y="2151527"/>
            <a:ext cx="0" cy="519813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63" name="Google Shape;163;p20"/>
          <p:cNvCxnSpPr/>
          <p:nvPr/>
        </p:nvCxnSpPr>
        <p:spPr>
          <a:xfrm>
            <a:off x="9144000" y="2122072"/>
            <a:ext cx="0" cy="480113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K-Means</a:t>
            </a:r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body" idx="1"/>
          </p:nvPr>
        </p:nvSpPr>
        <p:spPr>
          <a:xfrm>
            <a:off x="1104293" y="1348380"/>
            <a:ext cx="8946541" cy="4902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Given a set of examples (</a:t>
            </a:r>
            <a:r>
              <a:rPr lang="en-US" b="1"/>
              <a:t>x</a:t>
            </a:r>
            <a:r>
              <a:rPr lang="en-US" baseline="-25000"/>
              <a:t>1</a:t>
            </a:r>
            <a:r>
              <a:rPr lang="en-US"/>
              <a:t>, </a:t>
            </a:r>
            <a:r>
              <a:rPr lang="en-US" b="1"/>
              <a:t>x</a:t>
            </a:r>
            <a:r>
              <a:rPr lang="en-US" baseline="-25000"/>
              <a:t>2</a:t>
            </a:r>
            <a:r>
              <a:rPr lang="en-US"/>
              <a:t>, …, </a:t>
            </a:r>
            <a:r>
              <a:rPr lang="en-US" b="1"/>
              <a:t>x</a:t>
            </a:r>
            <a:r>
              <a:rPr lang="en-US" i="1" baseline="-25000"/>
              <a:t>n</a:t>
            </a:r>
            <a:r>
              <a:rPr lang="en-US"/>
              <a:t>), where each examples is a </a:t>
            </a:r>
            <a:r>
              <a:rPr lang="en-US" i="1"/>
              <a:t>d</a:t>
            </a:r>
            <a:r>
              <a:rPr lang="en-US"/>
              <a:t>-dimensional real vector 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i="1"/>
              <a:t>K</a:t>
            </a:r>
            <a:r>
              <a:rPr lang="en-US"/>
              <a:t>-means clustering aims to partition the </a:t>
            </a:r>
            <a:r>
              <a:rPr lang="en-US" i="1"/>
              <a:t>n</a:t>
            </a:r>
            <a:r>
              <a:rPr lang="en-US"/>
              <a:t> observations into </a:t>
            </a:r>
            <a:r>
              <a:rPr lang="en-US" i="1"/>
              <a:t>k</a:t>
            </a:r>
            <a:r>
              <a:rPr lang="en-US"/>
              <a:t> (≤ </a:t>
            </a:r>
            <a:r>
              <a:rPr lang="en-US" i="1"/>
              <a:t>n</a:t>
            </a:r>
            <a:r>
              <a:rPr lang="en-US"/>
              <a:t>) sets </a:t>
            </a:r>
            <a:r>
              <a:rPr lang="en-US" b="1"/>
              <a:t>S</a:t>
            </a:r>
            <a:r>
              <a:rPr lang="en-US"/>
              <a:t> = {</a:t>
            </a:r>
            <a:r>
              <a:rPr lang="en-US" i="1"/>
              <a:t>S</a:t>
            </a:r>
            <a:r>
              <a:rPr lang="en-US" baseline="-25000"/>
              <a:t>1</a:t>
            </a:r>
            <a:r>
              <a:rPr lang="en-US"/>
              <a:t>, </a:t>
            </a:r>
            <a:r>
              <a:rPr lang="en-US" i="1"/>
              <a:t>S</a:t>
            </a:r>
            <a:r>
              <a:rPr lang="en-US" baseline="-25000"/>
              <a:t>2</a:t>
            </a:r>
            <a:r>
              <a:rPr lang="en-US"/>
              <a:t>, …, </a:t>
            </a:r>
            <a:r>
              <a:rPr lang="en-US" i="1"/>
              <a:t>S</a:t>
            </a:r>
            <a:r>
              <a:rPr lang="en-US" i="1" baseline="-25000"/>
              <a:t>k</a:t>
            </a:r>
            <a:r>
              <a:rPr lang="en-US"/>
              <a:t>} so as to minimize the within-cluster sum of squares (WCSS)</a:t>
            </a:r>
            <a:endParaRPr/>
          </a:p>
          <a:p>
            <a:pPr marL="3429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Minimize the WCSS (inter) and maximize (intra) BCSS (between-cluster sum of squares)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286" name="Google Shape;28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3317" y="3706385"/>
            <a:ext cx="6333345" cy="940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K-Means</a:t>
            </a:r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body" idx="1"/>
          </p:nvPr>
        </p:nvSpPr>
        <p:spPr>
          <a:xfrm>
            <a:off x="1028361" y="1760610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en-US" sz="2800" b="1"/>
              <a:t>An iterative clustering algorithm 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❑"/>
            </a:pPr>
            <a:r>
              <a:rPr lang="en-US"/>
              <a:t>Initialize: Pick K random points as cluster centers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❑"/>
            </a:pPr>
            <a:r>
              <a:rPr lang="en-US"/>
              <a:t>Alternate: </a:t>
            </a:r>
            <a:endParaRPr/>
          </a:p>
          <a:p>
            <a:pPr marL="800100" lvl="1" indent="-342900" algn="l" rtl="0"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en-US"/>
              <a:t>Assign data points to closest cluster center </a:t>
            </a:r>
            <a:endParaRPr/>
          </a:p>
          <a:p>
            <a:pPr marL="800100" lvl="1" indent="-342900" algn="l" rtl="0"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en-US"/>
              <a:t>Change the cluster center to the average of its assigned points </a:t>
            </a:r>
            <a:endParaRPr/>
          </a:p>
          <a:p>
            <a:pPr marL="40005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/>
          </a:p>
          <a:p>
            <a:pPr marL="40005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❑"/>
            </a:pPr>
            <a:r>
              <a:rPr lang="en-US"/>
              <a:t> Stop when no pointsʼ assignments change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K-Means (4)</a:t>
            </a:r>
            <a:endParaRPr/>
          </a:p>
        </p:txBody>
      </p:sp>
      <p:pic>
        <p:nvPicPr>
          <p:cNvPr id="298" name="Google Shape;298;p3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551297" y="1932717"/>
            <a:ext cx="5594349" cy="419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Evaluation Methods</a:t>
            </a:r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Clustering analysis doesn’t have a solid evaluation metric, as there is no ground truth data. 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Most popular evaluation methods: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/>
              <a:t>Elbow method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/>
              <a:t>Silhouette analysis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>
            <a:spLocks noGrp="1"/>
          </p:cNvSpPr>
          <p:nvPr>
            <p:ph type="title"/>
          </p:nvPr>
        </p:nvSpPr>
        <p:spPr>
          <a:xfrm>
            <a:off x="706072" y="167905"/>
            <a:ext cx="9404723" cy="1181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Elbow method</a:t>
            </a:r>
            <a:endParaRPr/>
          </a:p>
        </p:txBody>
      </p:sp>
      <p:pic>
        <p:nvPicPr>
          <p:cNvPr id="310" name="Google Shape;310;p3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28524" y="2412749"/>
            <a:ext cx="6228491" cy="387838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/>
          <p:cNvSpPr txBox="1"/>
          <p:nvPr/>
        </p:nvSpPr>
        <p:spPr>
          <a:xfrm>
            <a:off x="786985" y="1349115"/>
            <a:ext cx="94812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❑"/>
            </a:pPr>
            <a:r>
              <a:rPr lang="en-US" sz="18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Helps us to find what a good </a:t>
            </a:r>
            <a:r>
              <a:rPr lang="en-US" sz="1800" i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</a:t>
            </a:r>
            <a:r>
              <a:rPr lang="en-US" sz="18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be based on the sum of squared distance (SSE) between data points and their assigned clusters’ centroids.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Silhouette analysis</a:t>
            </a:r>
            <a:endParaRPr/>
          </a:p>
        </p:txBody>
      </p:sp>
      <p:sp>
        <p:nvSpPr>
          <p:cNvPr id="317" name="Google Shape;317;p39"/>
          <p:cNvSpPr txBox="1">
            <a:spLocks noGrp="1"/>
          </p:cNvSpPr>
          <p:nvPr>
            <p:ph type="body" idx="1"/>
          </p:nvPr>
        </p:nvSpPr>
        <p:spPr>
          <a:xfrm>
            <a:off x="719528" y="1768840"/>
            <a:ext cx="9473783" cy="44795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56" t="-67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 K-Means</a:t>
            </a:r>
            <a:endParaRPr/>
          </a:p>
        </p:txBody>
      </p:sp>
      <p:sp>
        <p:nvSpPr>
          <p:cNvPr id="323" name="Google Shape;323;p40"/>
          <p:cNvSpPr txBox="1">
            <a:spLocks noGrp="1"/>
          </p:cNvSpPr>
          <p:nvPr>
            <p:ph type="body" idx="1"/>
          </p:nvPr>
        </p:nvSpPr>
        <p:spPr>
          <a:xfrm>
            <a:off x="1035856" y="1853248"/>
            <a:ext cx="8946541" cy="461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40"/>
              <a:buChar char="►"/>
            </a:pPr>
            <a:r>
              <a:rPr lang="en-US" sz="1550"/>
              <a:t>Advantages</a:t>
            </a:r>
            <a:endParaRPr/>
          </a:p>
          <a:p>
            <a:pPr marL="342900" lvl="0" indent="-26416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40"/>
              <a:buNone/>
            </a:pPr>
            <a:endParaRPr sz="1550"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Char char="❑"/>
            </a:pPr>
            <a:r>
              <a:rPr lang="en-US" sz="1395"/>
              <a:t>Easy to use</a:t>
            </a:r>
            <a:endParaRPr/>
          </a:p>
          <a:p>
            <a:pPr marL="742950" lvl="1" indent="-214883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None/>
            </a:pPr>
            <a:endParaRPr sz="1395"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Char char="❑"/>
            </a:pPr>
            <a:r>
              <a:rPr lang="en-US" sz="1395"/>
              <a:t>Need to know K</a:t>
            </a:r>
            <a:endParaRPr/>
          </a:p>
          <a:p>
            <a:pPr marL="742950" lvl="1" indent="-214883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None/>
            </a:pPr>
            <a:endParaRPr sz="1395"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Char char="❑"/>
            </a:pPr>
            <a:r>
              <a:rPr lang="en-US" sz="1395"/>
              <a:t>May need to scale data</a:t>
            </a:r>
            <a:endParaRPr/>
          </a:p>
          <a:p>
            <a:pPr marL="742950" lvl="1" indent="-214883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None/>
            </a:pPr>
            <a:endParaRPr sz="1395"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Char char="❑"/>
            </a:pPr>
            <a:r>
              <a:rPr lang="en-US" sz="1395"/>
              <a:t>Good initial method</a:t>
            </a:r>
            <a:endParaRPr/>
          </a:p>
          <a:p>
            <a:pPr marL="742950" lvl="1" indent="-214883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None/>
            </a:pPr>
            <a:endParaRPr sz="1395"/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40"/>
              <a:buChar char="►"/>
            </a:pPr>
            <a:r>
              <a:rPr lang="en-US" sz="1550"/>
              <a:t>Local optima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40"/>
              <a:buNone/>
            </a:pPr>
            <a:endParaRPr sz="1550"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Char char="❑"/>
            </a:pPr>
            <a:r>
              <a:rPr lang="en-US" sz="1395"/>
              <a:t>No guarantee of optimal solution</a:t>
            </a:r>
            <a:endParaRPr/>
          </a:p>
          <a:p>
            <a:pPr marL="457200" lvl="1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None/>
            </a:pPr>
            <a:endParaRPr sz="1395"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Char char="❑"/>
            </a:pPr>
            <a:r>
              <a:rPr lang="en-US" sz="1395"/>
              <a:t>Repeat with different starting values</a:t>
            </a:r>
            <a:endParaRPr/>
          </a:p>
          <a:p>
            <a:pPr marL="742950" lvl="1" indent="-214883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None/>
            </a:pPr>
            <a:endParaRPr sz="1395"/>
          </a:p>
          <a:p>
            <a:pPr marL="342900" lvl="0" indent="-26416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40"/>
              <a:buNone/>
            </a:pPr>
            <a:endParaRPr sz="155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Hands-on</a:t>
            </a:r>
            <a:endParaRPr/>
          </a:p>
        </p:txBody>
      </p:sp>
      <p:sp>
        <p:nvSpPr>
          <p:cNvPr id="329" name="Google Shape;329;p4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Iris dataset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Digit  dataset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Supervised Learning </a:t>
            </a:r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331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A dataset is provided  with </a:t>
            </a:r>
            <a:r>
              <a:rPr lang="en-US" i="1" dirty="0"/>
              <a:t>n</a:t>
            </a:r>
            <a:r>
              <a:rPr lang="en-US" dirty="0"/>
              <a:t> data points and corresponding labels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         {(X</a:t>
            </a:r>
            <a:r>
              <a:rPr lang="en-US" baseline="-25000" dirty="0"/>
              <a:t>1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) (X</a:t>
            </a:r>
            <a:r>
              <a:rPr lang="en-US" baseline="-25000" dirty="0"/>
              <a:t>2</a:t>
            </a:r>
            <a:r>
              <a:rPr lang="en-US" dirty="0"/>
              <a:t>, y</a:t>
            </a:r>
            <a:r>
              <a:rPr lang="en-US" baseline="-25000" dirty="0"/>
              <a:t>2</a:t>
            </a:r>
            <a:r>
              <a:rPr lang="en-US" dirty="0"/>
              <a:t>), ……, (X</a:t>
            </a:r>
            <a:r>
              <a:rPr lang="en-US" baseline="-25000" dirty="0"/>
              <a:t>n</a:t>
            </a:r>
            <a:r>
              <a:rPr lang="en-US" dirty="0"/>
              <a:t>, y</a:t>
            </a:r>
            <a:r>
              <a:rPr lang="en-US" baseline="-25000" dirty="0"/>
              <a:t>n</a:t>
            </a:r>
            <a:r>
              <a:rPr lang="en-US" dirty="0"/>
              <a:t>)}</a:t>
            </a: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The goal here is to find a function , </a:t>
            </a:r>
            <a:r>
              <a:rPr lang="en-US" i="1" dirty="0"/>
              <a:t>f  </a:t>
            </a:r>
            <a:r>
              <a:rPr lang="en-US" dirty="0"/>
              <a:t>which gives an output for a new example: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dirty="0" err="1"/>
              <a:t>y|X</a:t>
            </a:r>
            <a:r>
              <a:rPr lang="en-US" dirty="0"/>
              <a:t>)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470964" y="144367"/>
            <a:ext cx="9404723" cy="65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600"/>
              <a:t>Supervised Learning Pipeline</a:t>
            </a: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1155227" y="1320469"/>
            <a:ext cx="1336430" cy="526235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Training Data</a:t>
            </a: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2991101" y="1185734"/>
            <a:ext cx="1661746" cy="795704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 Engineering</a:t>
            </a: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155227" y="2175812"/>
            <a:ext cx="1199188" cy="465163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Labels</a:t>
            </a:r>
            <a:endParaRPr/>
          </a:p>
        </p:txBody>
      </p:sp>
      <p:cxnSp>
        <p:nvCxnSpPr>
          <p:cNvPr id="179" name="Google Shape;179;p22"/>
          <p:cNvCxnSpPr/>
          <p:nvPr/>
        </p:nvCxnSpPr>
        <p:spPr>
          <a:xfrm>
            <a:off x="805258" y="4053762"/>
            <a:ext cx="9991696" cy="4377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80" name="Google Shape;180;p22"/>
          <p:cNvSpPr/>
          <p:nvPr/>
        </p:nvSpPr>
        <p:spPr>
          <a:xfrm>
            <a:off x="2693470" y="4803788"/>
            <a:ext cx="1440414" cy="480102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 Example</a:t>
            </a: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4652847" y="4652800"/>
            <a:ext cx="1732084" cy="795704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 Engineering</a:t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5152293" y="1022130"/>
            <a:ext cx="1925516" cy="1604543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Supervised ML Algorithm</a:t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8027776" y="1470513"/>
            <a:ext cx="1847911" cy="677008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Evaluate Classifier on Validation Data</a:t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8064408" y="2580497"/>
            <a:ext cx="1847911" cy="1141521"/>
          </a:xfrm>
          <a:prstGeom prst="flowChartDecision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accuracy achieved or Best Model</a:t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7285585" y="4429276"/>
            <a:ext cx="2036885" cy="1266967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Final Classification Model</a:t>
            </a:r>
            <a:endParaRPr/>
          </a:p>
        </p:txBody>
      </p:sp>
      <p:sp>
        <p:nvSpPr>
          <p:cNvPr id="186" name="Google Shape;186;p22"/>
          <p:cNvSpPr txBox="1"/>
          <p:nvPr/>
        </p:nvSpPr>
        <p:spPr>
          <a:xfrm>
            <a:off x="395654" y="4299048"/>
            <a:ext cx="13115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Prediction</a:t>
            </a:r>
            <a:endParaRPr/>
          </a:p>
        </p:txBody>
      </p:sp>
      <p:sp>
        <p:nvSpPr>
          <p:cNvPr id="187" name="Google Shape;187;p22"/>
          <p:cNvSpPr txBox="1"/>
          <p:nvPr/>
        </p:nvSpPr>
        <p:spPr>
          <a:xfrm>
            <a:off x="531909" y="769191"/>
            <a:ext cx="10390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Training</a:t>
            </a: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9671538" y="4729820"/>
            <a:ext cx="1537967" cy="480102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label and Score</a:t>
            </a:r>
            <a:endParaRPr/>
          </a:p>
        </p:txBody>
      </p:sp>
      <p:cxnSp>
        <p:nvCxnSpPr>
          <p:cNvPr id="189" name="Google Shape;189;p22"/>
          <p:cNvCxnSpPr>
            <a:stCxn id="176" idx="3"/>
            <a:endCxn id="177" idx="1"/>
          </p:cNvCxnSpPr>
          <p:nvPr/>
        </p:nvCxnSpPr>
        <p:spPr>
          <a:xfrm>
            <a:off x="2491657" y="1583587"/>
            <a:ext cx="499500" cy="0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0" name="Google Shape;190;p22"/>
          <p:cNvCxnSpPr/>
          <p:nvPr/>
        </p:nvCxnSpPr>
        <p:spPr>
          <a:xfrm rot="10800000" flipH="1">
            <a:off x="4652847" y="1583586"/>
            <a:ext cx="499444" cy="1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1" name="Google Shape;191;p22"/>
          <p:cNvCxnSpPr>
            <a:endCxn id="183" idx="1"/>
          </p:cNvCxnSpPr>
          <p:nvPr/>
        </p:nvCxnSpPr>
        <p:spPr>
          <a:xfrm>
            <a:off x="7077676" y="1809017"/>
            <a:ext cx="950100" cy="0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2" name="Google Shape;192;p22"/>
          <p:cNvCxnSpPr>
            <a:stCxn id="178" idx="3"/>
          </p:cNvCxnSpPr>
          <p:nvPr/>
        </p:nvCxnSpPr>
        <p:spPr>
          <a:xfrm>
            <a:off x="2354415" y="2408393"/>
            <a:ext cx="2797800" cy="10200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3" name="Google Shape;193;p22"/>
          <p:cNvCxnSpPr/>
          <p:nvPr/>
        </p:nvCxnSpPr>
        <p:spPr>
          <a:xfrm rot="10800000" flipH="1">
            <a:off x="4153403" y="5074919"/>
            <a:ext cx="499444" cy="1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4" name="Google Shape;194;p22"/>
          <p:cNvCxnSpPr>
            <a:stCxn id="181" idx="3"/>
            <a:endCxn id="185" idx="1"/>
          </p:cNvCxnSpPr>
          <p:nvPr/>
        </p:nvCxnSpPr>
        <p:spPr>
          <a:xfrm>
            <a:off x="6384931" y="5050652"/>
            <a:ext cx="900600" cy="12000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5" name="Google Shape;195;p22"/>
          <p:cNvCxnSpPr/>
          <p:nvPr/>
        </p:nvCxnSpPr>
        <p:spPr>
          <a:xfrm>
            <a:off x="9319844" y="5069316"/>
            <a:ext cx="351694" cy="5603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6" name="Google Shape;196;p22"/>
          <p:cNvCxnSpPr>
            <a:stCxn id="184" idx="1"/>
            <a:endCxn id="177" idx="2"/>
          </p:cNvCxnSpPr>
          <p:nvPr/>
        </p:nvCxnSpPr>
        <p:spPr>
          <a:xfrm rot="10800000">
            <a:off x="3822108" y="1981558"/>
            <a:ext cx="4242300" cy="1169700"/>
          </a:xfrm>
          <a:prstGeom prst="bentConnector2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sp>
        <p:nvSpPr>
          <p:cNvPr id="197" name="Google Shape;197;p22"/>
          <p:cNvSpPr/>
          <p:nvPr/>
        </p:nvSpPr>
        <p:spPr>
          <a:xfrm>
            <a:off x="5235484" y="2781625"/>
            <a:ext cx="1608992" cy="874286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Change the config of feature generation and model parameters </a:t>
            </a:r>
            <a:endParaRPr/>
          </a:p>
        </p:txBody>
      </p:sp>
      <p:cxnSp>
        <p:nvCxnSpPr>
          <p:cNvPr id="198" name="Google Shape;198;p22"/>
          <p:cNvCxnSpPr>
            <a:endCxn id="184" idx="0"/>
          </p:cNvCxnSpPr>
          <p:nvPr/>
        </p:nvCxnSpPr>
        <p:spPr>
          <a:xfrm>
            <a:off x="8976963" y="2175797"/>
            <a:ext cx="11400" cy="404700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9" name="Google Shape;199;p22"/>
          <p:cNvCxnSpPr>
            <a:stCxn id="184" idx="3"/>
            <a:endCxn id="185" idx="0"/>
          </p:cNvCxnSpPr>
          <p:nvPr/>
        </p:nvCxnSpPr>
        <p:spPr>
          <a:xfrm flipH="1">
            <a:off x="8304019" y="3151258"/>
            <a:ext cx="1608300" cy="1278000"/>
          </a:xfrm>
          <a:prstGeom prst="bentConnector4">
            <a:avLst>
              <a:gd name="adj1" fmla="val -14214"/>
              <a:gd name="adj2" fmla="val 55820"/>
            </a:avLst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sp>
        <p:nvSpPr>
          <p:cNvPr id="200" name="Google Shape;200;p22"/>
          <p:cNvSpPr txBox="1"/>
          <p:nvPr/>
        </p:nvSpPr>
        <p:spPr>
          <a:xfrm>
            <a:off x="10151939" y="3129593"/>
            <a:ext cx="4892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/>
          </a:p>
        </p:txBody>
      </p:sp>
      <p:sp>
        <p:nvSpPr>
          <p:cNvPr id="201" name="Google Shape;201;p22"/>
          <p:cNvSpPr txBox="1"/>
          <p:nvPr/>
        </p:nvSpPr>
        <p:spPr>
          <a:xfrm>
            <a:off x="7297034" y="2850622"/>
            <a:ext cx="4331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5AEC-40F2-4CE4-8E58-BCB78F1F4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6E2C1-A195-49B5-BDA3-FCBA01044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/>
              <a:t>k-Nearest Neighbors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Support Vector Machine</a:t>
            </a:r>
          </a:p>
          <a:p>
            <a:r>
              <a:rPr lang="en-US" dirty="0"/>
              <a:t>Feed Forward Neural Network</a:t>
            </a:r>
          </a:p>
          <a:p>
            <a:r>
              <a:rPr lang="en-US" dirty="0"/>
              <a:t>Random Forest Classifier </a:t>
            </a:r>
          </a:p>
          <a:p>
            <a:r>
              <a:rPr lang="en-US" dirty="0"/>
              <a:t>Gradient Boosting, etc.</a:t>
            </a:r>
          </a:p>
          <a:p>
            <a:r>
              <a:rPr lang="en-US" dirty="0"/>
              <a:t>Deep learning-based methods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48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i="1"/>
              <a:t>k</a:t>
            </a:r>
            <a:r>
              <a:rPr lang="en-US"/>
              <a:t>-NN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99311" y="1440902"/>
            <a:ext cx="6254022" cy="379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K-Nearest Neighbors is one of the most famous classification algorithms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It’s simple and accurate.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It’s there in statistics world for quite some years under non-parametric techniques.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Assumption: Similar things exists in proximity!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0800" y="1440902"/>
            <a:ext cx="5594703" cy="466009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 txBox="1"/>
          <p:nvPr/>
        </p:nvSpPr>
        <p:spPr>
          <a:xfrm>
            <a:off x="5640049" y="296430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5640049" y="296430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181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How k-NN works</a:t>
            </a:r>
            <a:endParaRPr/>
          </a:p>
        </p:txBody>
      </p:sp>
      <p:sp>
        <p:nvSpPr>
          <p:cNvPr id="216" name="Google Shape;216;p24"/>
          <p:cNvSpPr txBox="1"/>
          <p:nvPr/>
        </p:nvSpPr>
        <p:spPr>
          <a:xfrm>
            <a:off x="569626" y="1991235"/>
            <a:ext cx="4354643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Given: {Data, class labels}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What’s the label for new data point?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Steps: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Calculate distance 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 closest neighbors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Vote for labels (Max Rule)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7" name="Google Shape;217;p24" descr="A close up of a logo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17351" y="1683534"/>
            <a:ext cx="5878285" cy="4455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How k-NN works</a:t>
            </a:r>
            <a:endParaRPr/>
          </a:p>
        </p:txBody>
      </p:sp>
      <p:pic>
        <p:nvPicPr>
          <p:cNvPr id="223" name="Google Shape;223;p25" descr="A screenshot of a cell pho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97849" y="1417690"/>
            <a:ext cx="7738261" cy="5286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Tuning k value</a:t>
            </a:r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body" idx="1"/>
          </p:nvPr>
        </p:nvSpPr>
        <p:spPr>
          <a:xfrm>
            <a:off x="1013371" y="1663173"/>
            <a:ext cx="9307357" cy="4535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b="1" i="1"/>
              <a:t>k</a:t>
            </a:r>
            <a:r>
              <a:rPr lang="en-US"/>
              <a:t> is  a controlling variable for the prediction model.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  large </a:t>
            </a:r>
            <a:r>
              <a:rPr lang="en-US" b="1" i="1"/>
              <a:t>k</a:t>
            </a:r>
            <a:r>
              <a:rPr lang="en-US" i="1"/>
              <a:t> </a:t>
            </a:r>
            <a:r>
              <a:rPr lang="en-US"/>
              <a:t>value is more precise as it reduces the overall noise !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Range: 1 and  ~10% of training data set size!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Cross-validation :  Use an independent dataset to validate the </a:t>
            </a:r>
            <a:r>
              <a:rPr lang="en-US" b="1" i="1"/>
              <a:t>k</a:t>
            </a:r>
            <a:r>
              <a:rPr lang="en-US"/>
              <a:t> value. 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Generally, an odd number is chosen if the number of classes is even.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748</Words>
  <Application>Microsoft Office PowerPoint</Application>
  <PresentationFormat>Widescreen</PresentationFormat>
  <Paragraphs>200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Century Gothic</vt:lpstr>
      <vt:lpstr>Noto Sans Symbols</vt:lpstr>
      <vt:lpstr>Arial</vt:lpstr>
      <vt:lpstr>Calibri</vt:lpstr>
      <vt:lpstr>Ion</vt:lpstr>
      <vt:lpstr>  Introduction  to  Machine Learning (Hands-on for Classification and Clustering ) </vt:lpstr>
      <vt:lpstr>Types of Machine Learning</vt:lpstr>
      <vt:lpstr>Supervised Learning </vt:lpstr>
      <vt:lpstr>Supervised Learning Pipeline</vt:lpstr>
      <vt:lpstr>Supervised learning algorithms</vt:lpstr>
      <vt:lpstr>k-NN</vt:lpstr>
      <vt:lpstr>How k-NN works</vt:lpstr>
      <vt:lpstr>How k-NN works</vt:lpstr>
      <vt:lpstr>Tuning k value</vt:lpstr>
      <vt:lpstr>Distance Function</vt:lpstr>
      <vt:lpstr>Evaluation Metric</vt:lpstr>
      <vt:lpstr>Memory &amp; Runtime</vt:lpstr>
      <vt:lpstr>k-NN </vt:lpstr>
      <vt:lpstr>Hands-on</vt:lpstr>
      <vt:lpstr>Iris Dataset</vt:lpstr>
      <vt:lpstr>Digits dataset</vt:lpstr>
      <vt:lpstr>CIFAR10</vt:lpstr>
      <vt:lpstr>Unsupervised Learning</vt:lpstr>
      <vt:lpstr>Clustering</vt:lpstr>
      <vt:lpstr>K-Means</vt:lpstr>
      <vt:lpstr>K-Means</vt:lpstr>
      <vt:lpstr>K-Means (4)</vt:lpstr>
      <vt:lpstr>Evaluation Methods</vt:lpstr>
      <vt:lpstr>Elbow method</vt:lpstr>
      <vt:lpstr>Silhouette analysis</vt:lpstr>
      <vt:lpstr> K-Means</vt:lpstr>
      <vt:lpstr>Hands-on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Introduction  to  Machine Learning </dc:title>
  <cp:lastModifiedBy>Annam Naresh</cp:lastModifiedBy>
  <cp:revision>29</cp:revision>
  <dcterms:modified xsi:type="dcterms:W3CDTF">2020-09-24T06:58:56Z</dcterms:modified>
</cp:coreProperties>
</file>